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6858000" cx="12192000"/>
  <p:notesSz cx="6858000" cy="9144000"/>
  <p:embeddedFontLst>
    <p:embeddedFont>
      <p:font typeface="Titillium Web SemiBold"/>
      <p:regular r:id="rId16"/>
      <p:bold r:id="rId17"/>
      <p:italic r:id="rId18"/>
      <p:boldItalic r:id="rId19"/>
    </p:embeddedFont>
    <p:embeddedFont>
      <p:font typeface="Titillium Web"/>
      <p:regular r:id="rId20"/>
      <p:bold r:id="rId21"/>
      <p:italic r:id="rId22"/>
      <p:boldItalic r:id="rId23"/>
    </p:embeddedFont>
    <p:embeddedFont>
      <p:font typeface="Suez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x/ym2rEb8NCYfshk2ZnbEJ/w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BA7601-CB61-413D-9DD1-4D39228A7774}">
  <a:tblStyle styleId="{5CBA7601-CB61-413D-9DD1-4D39228A77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regular.fntdata"/><Relationship Id="rId22" Type="http://schemas.openxmlformats.org/officeDocument/2006/relationships/font" Target="fonts/TitilliumWeb-italic.fntdata"/><Relationship Id="rId21" Type="http://schemas.openxmlformats.org/officeDocument/2006/relationships/font" Target="fonts/TitilliumWeb-bold.fntdata"/><Relationship Id="rId24" Type="http://schemas.openxmlformats.org/officeDocument/2006/relationships/font" Target="fonts/SuezOne-regular.fntdata"/><Relationship Id="rId23" Type="http://schemas.openxmlformats.org/officeDocument/2006/relationships/font" Target="fonts/TitilliumWeb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TitilliumWebSemiBold-bold.fntdata"/><Relationship Id="rId16" Type="http://schemas.openxmlformats.org/officeDocument/2006/relationships/font" Target="fonts/TitilliumWebSemiBold-regular.fntdata"/><Relationship Id="rId19" Type="http://schemas.openxmlformats.org/officeDocument/2006/relationships/font" Target="fonts/TitilliumWebSemiBold-boldItalic.fntdata"/><Relationship Id="rId18" Type="http://schemas.openxmlformats.org/officeDocument/2006/relationships/font" Target="fonts/TitilliumWeb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mh.activetrail.biz/Material_Library_Exhibition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d8a2fc3e3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15d8a2fc3e3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d8a2fc3e3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15d8a2fc3e3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d8a2fc3e3_0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15d8a2fc3e3_0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d8a2fc3e3_0_7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 u="sng">
                <a:solidFill>
                  <a:schemeClr val="hlink"/>
                </a:solidFill>
                <a:hlinkClick r:id="rId2"/>
              </a:rPr>
              <a:t>http://dmh.activetrail.biz/Material_Library_Exhibition1</a:t>
            </a:r>
            <a:r>
              <a:rPr lang="iw-IL"/>
              <a:t> </a:t>
            </a:r>
            <a:endParaRPr/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/>
              <a:t>ראיון עם בוגרת המכון הטכנולוגי בחולון על הקשר בין לדר פירות, כלכלה מעגלית וגלידה. </a:t>
            </a:r>
            <a:endParaRPr/>
          </a:p>
        </p:txBody>
      </p:sp>
      <p:sp>
        <p:nvSpPr>
          <p:cNvPr id="285" name="Google Shape;285;g15d8a2fc3e3_0_7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7ea92e7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67ea92e7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d8a2fc3e3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15d8a2fc3e3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7ea92e76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167ea92e76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d8a2fc3e3_0_8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15d8a2fc3e3_0_8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15d8a2fc3e3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5d8a2fc3e3_0_198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g15d8a2fc3e3_0_198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1" name="Google Shape;11;g15d8a2fc3e3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2" name="Google Shape;12;g15d8a2fc3e3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69" name="Google Shape;69;g15d8a2fc3e3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5d8a2fc3e3_0_24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71" name="Google Shape;71;g15d8a2fc3e3_0_249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15d8a2fc3e3_0_249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73" name="Google Shape;73;g15d8a2fc3e3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d8a2fc3e3_0_25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76" name="Google Shape;76;g15d8a2fc3e3_0_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5d8a2fc3e3_0_259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79" name="Google Shape;79;g15d8a2fc3e3_0_263"/>
          <p:cNvPicPr preferRelativeResize="0"/>
          <p:nvPr/>
        </p:nvPicPr>
        <p:blipFill rotWithShape="1">
          <a:blip r:embed="rId2">
            <a:alphaModFix/>
          </a:blip>
          <a:srcRect b="0" l="11932" r="21253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0" name="Google Shape;80;g15d8a2fc3e3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5d8a2fc3e3_0_263"/>
          <p:cNvSpPr txBox="1"/>
          <p:nvPr>
            <p:ph idx="1" type="body"/>
          </p:nvPr>
        </p:nvSpPr>
        <p:spPr>
          <a:xfrm>
            <a:off x="738061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15d8a2fc3e3_0_263"/>
          <p:cNvSpPr txBox="1"/>
          <p:nvPr>
            <p:ph idx="2" type="body"/>
          </p:nvPr>
        </p:nvSpPr>
        <p:spPr>
          <a:xfrm>
            <a:off x="739313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5d8a2fc3e3_0_26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4" name="Google Shape;84;g15d8a2fc3e3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5d8a2fc3e3_0_263"/>
          <p:cNvSpPr txBox="1"/>
          <p:nvPr/>
        </p:nvSpPr>
        <p:spPr>
          <a:xfrm>
            <a:off x="956930" y="-8506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87" name="Google Shape;87;g15d8a2fc3e3_0_271"/>
          <p:cNvPicPr preferRelativeResize="0"/>
          <p:nvPr/>
        </p:nvPicPr>
        <p:blipFill rotWithShape="1">
          <a:blip r:embed="rId2">
            <a:alphaModFix/>
          </a:blip>
          <a:srcRect b="0" l="18498" r="14767" t="0"/>
          <a:stretch/>
        </p:blipFill>
        <p:spPr>
          <a:xfrm>
            <a:off x="5329237" y="0"/>
            <a:ext cx="686276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8" name="Google Shape;88;g15d8a2fc3e3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5d8a2fc3e3_0_271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g15d8a2fc3e3_0_271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15d8a2fc3e3_0_27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2" name="Google Shape;92;g15d8a2fc3e3_0_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94" name="Google Shape;94;g15d8a2fc3e3_0_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5d8a2fc3e3_0_278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g15d8a2fc3e3_0_278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g15d8a2fc3e3_0_27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8" name="Google Shape;98;g15d8a2fc3e3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0" name="Google Shape;100;g15d8a2fc3e3_0_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5d8a2fc3e3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5d8a2fc3e3_0_284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g15d8a2fc3e3_0_284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g15d8a2fc3e3_0_28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Shape&#10;&#10;Description automatically generated with medium confidence" id="105" name="Google Shape;105;g15d8a2fc3e3_0_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5d8a2fc3e3_0_2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5d8a2fc3e3_0_297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15d8a2fc3e3_0_297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15d8a2fc3e3_0_29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1" name="Google Shape;111;g15d8a2fc3e3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d8a2fc3e3_0_30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5d8a2fc3e3_0_303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g15d8a2fc3e3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5d8a2fc3e3_0_303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g15d8a2fc3e3_0_30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8" name="Google Shape;118;g15d8a2fc3e3_0_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d8a2fc3e3_0_3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5d8a2fc3e3_0_310"/>
          <p:cNvPicPr preferRelativeResize="0"/>
          <p:nvPr/>
        </p:nvPicPr>
        <p:blipFill rotWithShape="1">
          <a:blip r:embed="rId2">
            <a:alphaModFix/>
          </a:blip>
          <a:srcRect b="0" l="16661" r="16667" t="0"/>
          <a:stretch/>
        </p:blipFill>
        <p:spPr>
          <a:xfrm>
            <a:off x="761704" y="890634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g15d8a2fc3e3_0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5d8a2fc3e3_0_310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g15d8a2fc3e3_0_31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5" name="Google Shape;125;g15d8a2fc3e3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127" name="Google Shape;127;g15d8a2fc3e3_0_317"/>
          <p:cNvPicPr preferRelativeResize="0"/>
          <p:nvPr/>
        </p:nvPicPr>
        <p:blipFill rotWithShape="1">
          <a:blip r:embed="rId2">
            <a:alphaModFix/>
          </a:blip>
          <a:srcRect b="0" l="0" r="832" t="16275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5d8a2fc3e3_0_31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5d8a2fc3e3_0_31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0" name="Google Shape;130;g15d8a2fc3e3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g15d8a2fc3e3_0_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15d8a2fc3e3_0_291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g15d8a2fc3e3_0_291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g15d8a2fc3e3_0_29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Shape&#10;&#10;Description automatically generated with medium confidence" id="18" name="Google Shape;18;g15d8a2fc3e3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d8a2fc3e3_0_322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d8a2fc3e3_0_32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4" name="Google Shape;134;g15d8a2fc3e3_0_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35" name="Google Shape;135;g15d8a2fc3e3_0_322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d8a2fc3e3_0_32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15d8a2fc3e3_0_32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0" name="Google Shape;140;g15d8a2fc3e3_0_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141" name="Google Shape;141;g15d8a2fc3e3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d8a2fc3e3_0_33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Shape&#10;&#10;Description automatically generated with medium confidence" id="144" name="Google Shape;144;g15d8a2fc3e3_0_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5d8a2fc3e3_0_33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g15d8a2fc3e3_0_333"/>
          <p:cNvSpPr txBox="1"/>
          <p:nvPr>
            <p:ph idx="2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148" name="Google Shape;148;g15d8a2fc3e3_0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5d8a2fc3e3_0_33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50" name="Google Shape;150;g15d8a2fc3e3_0_33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g15d8a2fc3e3_0_33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152" name="Google Shape;152;g15d8a2fc3e3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d8a2fc3e3_0_344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155" name="Google Shape;155;g15d8a2fc3e3_0_3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5d8a2fc3e3_0_344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g15d8a2fc3e3_0_34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58" name="Google Shape;158;g15d8a2fc3e3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d8a2fc3e3_0_3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61" name="Google Shape;161;g15d8a2fc3e3_0_35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g15d8a2fc3e3_0_35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163" name="Google Shape;163;g15d8a2fc3e3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164" name="Google Shape;164;g15d8a2fc3e3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d8a2fc3e3_0_35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67" name="Google Shape;167;g15d8a2fc3e3_0_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5d8a2fc3e3_0_356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d8a2fc3e3_0_36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5d8a2fc3e3_0_360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g15d8a2fc3e3_0_36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3" name="Google Shape;173;g15d8a2fc3e3_0_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d8a2fc3e3_0_36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5d8a2fc3e3_0_365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g15d8a2fc3e3_0_36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8" name="Google Shape;178;g15d8a2fc3e3_0_3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5d8a2fc3e3_0_25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Shape&#10;&#10;Description automatically generated with medium confidence" id="21" name="Google Shape;21;g15d8a2fc3e3_0_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15d8a2fc3e3_0_255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5d8a2fc3e3_0_3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5d8a2fc3e3_0_370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g15d8a2fc3e3_0_370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g15d8a2fc3e3_0_37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4" name="Google Shape;184;g15d8a2fc3e3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d8a2fc3e3_0_1068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5d8a2fc3e3_0_106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9" name="Google Shape;189;g15d8a2fc3e3_0_10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90" name="Google Shape;190;g15d8a2fc3e3_0_1068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hapter Break 02">
  <p:cSld name="3 Chapter Break 02">
    <p:bg>
      <p:bgPr>
        <a:solidFill>
          <a:srgbClr val="00449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423665" y="2652006"/>
            <a:ext cx="6480000" cy="63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3" name="Google Shape;1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194" name="Google Shape;194;p17"/>
          <p:cNvPicPr preferRelativeResize="0"/>
          <p:nvPr/>
        </p:nvPicPr>
        <p:blipFill rotWithShape="1">
          <a:blip r:embed="rId3">
            <a:alphaModFix/>
          </a:blip>
          <a:srcRect b="1296" l="20417" r="-1892" t="33927"/>
          <a:stretch/>
        </p:blipFill>
        <p:spPr>
          <a:xfrm>
            <a:off x="2" y="1"/>
            <a:ext cx="8617145" cy="68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Break 01">
  <p:cSld name="Chapter Break 01">
    <p:bg>
      <p:bgPr>
        <a:solidFill>
          <a:srgbClr val="03124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420424" y="4365104"/>
            <a:ext cx="7296811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F:\Birmingham\MSU\Creative Services\DG EAC Framework jobs\EIT\2014 EIT re-brand\Templates\Powerpoint\Elements\Graphic_element_WHITE.png" id="197" name="Google Shape;197;p42"/>
          <p:cNvPicPr preferRelativeResize="0"/>
          <p:nvPr/>
        </p:nvPicPr>
        <p:blipFill rotWithShape="1">
          <a:blip r:embed="rId2">
            <a:alphaModFix/>
          </a:blip>
          <a:srcRect b="-44645" l="-16365" r="0" t="0"/>
          <a:stretch/>
        </p:blipFill>
        <p:spPr>
          <a:xfrm>
            <a:off x="6896618" y="0"/>
            <a:ext cx="5295382" cy="686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hapter Break 01">
  <p:cSld name="2 Chapter Break 01">
    <p:bg>
      <p:bgPr>
        <a:solidFill>
          <a:srgbClr val="03124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Templates\Powerpoint\Elements\Graphic_element_WHITE.png" id="200" name="Google Shape;200;p43"/>
          <p:cNvPicPr preferRelativeResize="0"/>
          <p:nvPr/>
        </p:nvPicPr>
        <p:blipFill rotWithShape="1">
          <a:blip r:embed="rId2">
            <a:alphaModFix/>
          </a:blip>
          <a:srcRect b="-44645" l="0" r="-2918" t="0"/>
          <a:stretch/>
        </p:blipFill>
        <p:spPr>
          <a:xfrm>
            <a:off x="0" y="0"/>
            <a:ext cx="5919496" cy="684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4542524" y="4365104"/>
            <a:ext cx="64800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2" name="Google Shape;2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hapter Break 01">
  <p:cSld name="3 Chapter Break 01">
    <p:bg>
      <p:bgPr>
        <a:solidFill>
          <a:srgbClr val="03124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Templates\Powerpoint\Elements\Graphic_element_WHITE.png" id="204" name="Google Shape;204;p44"/>
          <p:cNvPicPr preferRelativeResize="0"/>
          <p:nvPr/>
        </p:nvPicPr>
        <p:blipFill rotWithShape="1">
          <a:blip r:embed="rId2">
            <a:alphaModFix/>
          </a:blip>
          <a:srcRect b="1296" l="20417" r="-1892" t="33927"/>
          <a:stretch/>
        </p:blipFill>
        <p:spPr>
          <a:xfrm>
            <a:off x="0" y="10799"/>
            <a:ext cx="8617145" cy="68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423665" y="2652006"/>
            <a:ext cx="6480000" cy="63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6" name="Google Shape;2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Break 02">
  <p:cSld name="Chapter Break 02">
    <p:bg>
      <p:bgPr>
        <a:solidFill>
          <a:srgbClr val="00449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5"/>
          <p:cNvSpPr txBox="1"/>
          <p:nvPr>
            <p:ph idx="1" type="body"/>
          </p:nvPr>
        </p:nvSpPr>
        <p:spPr>
          <a:xfrm>
            <a:off x="420424" y="4365104"/>
            <a:ext cx="7296811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" name="Google Shape;20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210" name="Google Shape;210;p45"/>
          <p:cNvPicPr preferRelativeResize="0"/>
          <p:nvPr/>
        </p:nvPicPr>
        <p:blipFill rotWithShape="1">
          <a:blip r:embed="rId3">
            <a:alphaModFix/>
          </a:blip>
          <a:srcRect b="-44645" l="-16365" r="0" t="0"/>
          <a:stretch/>
        </p:blipFill>
        <p:spPr>
          <a:xfrm>
            <a:off x="6896618" y="0"/>
            <a:ext cx="5295382" cy="686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hapter Break 02">
  <p:cSld name="2 Chapter Break 02">
    <p:bg>
      <p:bgPr>
        <a:solidFill>
          <a:srgbClr val="00449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213" name="Google Shape;213;p46"/>
          <p:cNvPicPr preferRelativeResize="0"/>
          <p:nvPr/>
        </p:nvPicPr>
        <p:blipFill rotWithShape="1">
          <a:blip r:embed="rId3">
            <a:alphaModFix/>
          </a:blip>
          <a:srcRect b="-44645" l="0" r="-2918" t="0"/>
          <a:stretch/>
        </p:blipFill>
        <p:spPr>
          <a:xfrm>
            <a:off x="0" y="0"/>
            <a:ext cx="5919496" cy="684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>
            <p:ph idx="1" type="body"/>
          </p:nvPr>
        </p:nvSpPr>
        <p:spPr>
          <a:xfrm>
            <a:off x="4542524" y="4365104"/>
            <a:ext cx="64800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Break 03">
  <p:cSld name="Chapter Break 03">
    <p:bg>
      <p:bgPr>
        <a:solidFill>
          <a:srgbClr val="76B119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>
            <p:ph idx="1" type="body"/>
          </p:nvPr>
        </p:nvSpPr>
        <p:spPr>
          <a:xfrm>
            <a:off x="420424" y="4365104"/>
            <a:ext cx="7296811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7" name="Google Shape;21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218" name="Google Shape;218;p47"/>
          <p:cNvPicPr preferRelativeResize="0"/>
          <p:nvPr/>
        </p:nvPicPr>
        <p:blipFill rotWithShape="1">
          <a:blip r:embed="rId3">
            <a:alphaModFix/>
          </a:blip>
          <a:srcRect b="-44645" l="-16365" r="0" t="0"/>
          <a:stretch/>
        </p:blipFill>
        <p:spPr>
          <a:xfrm>
            <a:off x="6896618" y="0"/>
            <a:ext cx="5295382" cy="686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hapter Break 03">
  <p:cSld name="2 Chapter Break 03">
    <p:bg>
      <p:bgPr>
        <a:solidFill>
          <a:srgbClr val="76B119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221" name="Google Shape;221;p48"/>
          <p:cNvPicPr preferRelativeResize="0"/>
          <p:nvPr/>
        </p:nvPicPr>
        <p:blipFill rotWithShape="1">
          <a:blip r:embed="rId3">
            <a:alphaModFix/>
          </a:blip>
          <a:srcRect b="-44645" l="0" r="-2918" t="0"/>
          <a:stretch/>
        </p:blipFill>
        <p:spPr>
          <a:xfrm>
            <a:off x="0" y="0"/>
            <a:ext cx="5919496" cy="684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8"/>
          <p:cNvSpPr txBox="1"/>
          <p:nvPr>
            <p:ph idx="1" type="body"/>
          </p:nvPr>
        </p:nvSpPr>
        <p:spPr>
          <a:xfrm>
            <a:off x="4542524" y="4365104"/>
            <a:ext cx="64800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5d8a2fc3e3_0_204"/>
          <p:cNvSpPr txBox="1"/>
          <p:nvPr/>
        </p:nvSpPr>
        <p:spPr>
          <a:xfrm>
            <a:off x="677863" y="619125"/>
            <a:ext cx="315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iw-I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15d8a2fc3e3_0_204"/>
          <p:cNvSpPr txBox="1"/>
          <p:nvPr>
            <p:ph idx="1" type="body"/>
          </p:nvPr>
        </p:nvSpPr>
        <p:spPr>
          <a:xfrm>
            <a:off x="1894841" y="187106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g15d8a2fc3e3_0_204"/>
          <p:cNvSpPr txBox="1"/>
          <p:nvPr>
            <p:ph idx="2" type="body"/>
          </p:nvPr>
        </p:nvSpPr>
        <p:spPr>
          <a:xfrm>
            <a:off x="1894841" y="223682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15d8a2fc3e3_0_204"/>
          <p:cNvSpPr txBox="1"/>
          <p:nvPr>
            <p:ph idx="3" type="body"/>
          </p:nvPr>
        </p:nvSpPr>
        <p:spPr>
          <a:xfrm>
            <a:off x="1894841" y="262290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g15d8a2fc3e3_0_204"/>
          <p:cNvSpPr txBox="1"/>
          <p:nvPr>
            <p:ph idx="4" type="body"/>
          </p:nvPr>
        </p:nvSpPr>
        <p:spPr>
          <a:xfrm>
            <a:off x="1894841" y="300898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g15d8a2fc3e3_0_204"/>
          <p:cNvSpPr txBox="1"/>
          <p:nvPr>
            <p:ph idx="5" type="body"/>
          </p:nvPr>
        </p:nvSpPr>
        <p:spPr>
          <a:xfrm>
            <a:off x="1473201" y="187765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g15d8a2fc3e3_0_204"/>
          <p:cNvSpPr txBox="1"/>
          <p:nvPr>
            <p:ph idx="6" type="body"/>
          </p:nvPr>
        </p:nvSpPr>
        <p:spPr>
          <a:xfrm>
            <a:off x="1473201" y="224341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g15d8a2fc3e3_0_204"/>
          <p:cNvSpPr txBox="1"/>
          <p:nvPr>
            <p:ph idx="7" type="body"/>
          </p:nvPr>
        </p:nvSpPr>
        <p:spPr>
          <a:xfrm>
            <a:off x="1473201" y="262949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15d8a2fc3e3_0_204"/>
          <p:cNvSpPr txBox="1"/>
          <p:nvPr>
            <p:ph idx="8" type="body"/>
          </p:nvPr>
        </p:nvSpPr>
        <p:spPr>
          <a:xfrm>
            <a:off x="1473201" y="301557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15d8a2fc3e3_0_20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4" name="Google Shape;34;g15d8a2fc3e3_0_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5d8a2fc3e3_0_204"/>
          <p:cNvSpPr txBox="1"/>
          <p:nvPr/>
        </p:nvSpPr>
        <p:spPr>
          <a:xfrm>
            <a:off x="4357991" y="62257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36" name="Google Shape;36;g15d8a2fc3e3_0_204"/>
          <p:cNvPicPr preferRelativeResize="0"/>
          <p:nvPr/>
        </p:nvPicPr>
        <p:blipFill rotWithShape="1">
          <a:blip r:embed="rId3">
            <a:alphaModFix/>
          </a:blip>
          <a:srcRect b="0" l="17256" r="14319" t="0"/>
          <a:stretch/>
        </p:blipFill>
        <p:spPr>
          <a:xfrm>
            <a:off x="6158762" y="0"/>
            <a:ext cx="6033241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hapter Break 03">
  <p:cSld name="3 Chapter Break 03">
    <p:bg>
      <p:bgPr>
        <a:solidFill>
          <a:srgbClr val="76B119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/>
          <p:nvPr>
            <p:ph idx="1" type="body"/>
          </p:nvPr>
        </p:nvSpPr>
        <p:spPr>
          <a:xfrm>
            <a:off x="423665" y="2652006"/>
            <a:ext cx="6480000" cy="63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5" name="Google Shape;2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332657"/>
            <a:ext cx="169687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Birmingham\MSU\Creative Services\DG EAC Framework jobs\EIT\2014 EIT re-brand\Templates\Powerpoint\Elements\Graphic_element_WHITE.png" id="226" name="Google Shape;226;p49"/>
          <p:cNvPicPr preferRelativeResize="0"/>
          <p:nvPr/>
        </p:nvPicPr>
        <p:blipFill rotWithShape="1">
          <a:blip r:embed="rId3">
            <a:alphaModFix/>
          </a:blip>
          <a:srcRect b="1296" l="20417" r="-1892" t="33927"/>
          <a:stretch/>
        </p:blipFill>
        <p:spPr>
          <a:xfrm>
            <a:off x="2" y="1"/>
            <a:ext cx="8617145" cy="68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Break 04">
  <p:cSld name="Chapter Break 0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 txBox="1"/>
          <p:nvPr>
            <p:ph idx="1" type="body"/>
          </p:nvPr>
        </p:nvSpPr>
        <p:spPr>
          <a:xfrm>
            <a:off x="420424" y="4364549"/>
            <a:ext cx="6720747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50"/>
          <p:cNvPicPr preferRelativeResize="0"/>
          <p:nvPr/>
        </p:nvPicPr>
        <p:blipFill rotWithShape="1">
          <a:blip r:embed="rId2">
            <a:alphaModFix/>
          </a:blip>
          <a:srcRect b="0" l="-6165" r="0" t="0"/>
          <a:stretch/>
        </p:blipFill>
        <p:spPr>
          <a:xfrm>
            <a:off x="7340028" y="0"/>
            <a:ext cx="4851972" cy="475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55" y="332657"/>
            <a:ext cx="1714177" cy="87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hapter Break 04">
  <p:cSld name="2 Chapter Break 0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idx="1" type="body"/>
          </p:nvPr>
        </p:nvSpPr>
        <p:spPr>
          <a:xfrm>
            <a:off x="4529475" y="4365104"/>
            <a:ext cx="64800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3" name="Google Shape;2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5768455" cy="47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55" y="332657"/>
            <a:ext cx="1714177" cy="87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hapter Break 04">
  <p:cSld name="3 Chapter Break 0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2"/>
          <p:cNvPicPr preferRelativeResize="0"/>
          <p:nvPr/>
        </p:nvPicPr>
        <p:blipFill rotWithShape="1">
          <a:blip r:embed="rId2">
            <a:alphaModFix/>
          </a:blip>
          <a:srcRect b="0" l="21746" r="0" t="35234"/>
          <a:stretch/>
        </p:blipFill>
        <p:spPr>
          <a:xfrm>
            <a:off x="0" y="0"/>
            <a:ext cx="8426961" cy="697115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2"/>
          <p:cNvSpPr txBox="1"/>
          <p:nvPr>
            <p:ph idx="1" type="body"/>
          </p:nvPr>
        </p:nvSpPr>
        <p:spPr>
          <a:xfrm>
            <a:off x="423665" y="2652006"/>
            <a:ext cx="6480000" cy="63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8" name="Google Shape;23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55" y="332657"/>
            <a:ext cx="1714177" cy="87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ext&#10;&#10;Description automatically generated" id="243" name="Google Shape;2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891" y="5907669"/>
            <a:ext cx="2117759" cy="47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10"/>
          <p:cNvSpPr/>
          <p:nvPr>
            <p:ph idx="3" type="pic"/>
          </p:nvPr>
        </p:nvSpPr>
        <p:spPr>
          <a:xfrm>
            <a:off x="7024934" y="102858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p10"/>
          <p:cNvSpPr/>
          <p:nvPr/>
        </p:nvSpPr>
        <p:spPr>
          <a:xfrm>
            <a:off x="6496493" y="50014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48" name="Google Shape;24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437" y="5910121"/>
            <a:ext cx="2089022" cy="47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>
            <p:ph idx="1" type="body"/>
          </p:nvPr>
        </p:nvSpPr>
        <p:spPr>
          <a:xfrm>
            <a:off x="413164" y="4149080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18"/>
          <p:cNvSpPr txBox="1"/>
          <p:nvPr>
            <p:ph idx="3" type="body"/>
          </p:nvPr>
        </p:nvSpPr>
        <p:spPr>
          <a:xfrm>
            <a:off x="5135893" y="6121175"/>
            <a:ext cx="6432715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3">
  <p:cSld name="Cover 0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54" name="Google Shape;25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41478" y="537395"/>
            <a:ext cx="2117759" cy="47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9"/>
          <p:cNvSpPr/>
          <p:nvPr>
            <p:ph idx="2" type="pic"/>
          </p:nvPr>
        </p:nvSpPr>
        <p:spPr>
          <a:xfrm>
            <a:off x="-921361" y="2109017"/>
            <a:ext cx="5691600" cy="5691664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19"/>
          <p:cNvSpPr/>
          <p:nvPr/>
        </p:nvSpPr>
        <p:spPr>
          <a:xfrm>
            <a:off x="-1329961" y="1700808"/>
            <a:ext cx="6508800" cy="6508082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5683237" y="4869160"/>
            <a:ext cx="5976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19"/>
          <p:cNvSpPr txBox="1"/>
          <p:nvPr>
            <p:ph idx="3" type="body"/>
          </p:nvPr>
        </p:nvSpPr>
        <p:spPr>
          <a:xfrm>
            <a:off x="5683237" y="4149080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8" name="Google Shape;38;g15d8a2fc3e3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5d8a2fc3e3_0_218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5d8a2fc3e3_0_218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g15d8a2fc3e3_0_218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15d8a2fc3e3_0_21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3" name="Google Shape;43;g15d8a2fc3e3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5d8a2fc3e3_0_22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15d8a2fc3e3_0_225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15d8a2fc3e3_0_22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8" name="Google Shape;48;g15d8a2fc3e3_0_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15d8a2fc3e3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d8a2fc3e3_0_23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Shape&#10;&#10;Description automatically generated with medium confidence" id="52" name="Google Shape;52;g15d8a2fc3e3_0_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5d8a2fc3e3_0_231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g15d8a2fc3e3_0_231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55" name="Google Shape;55;g15d8a2fc3e3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d8a2fc3e3_0_237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g15d8a2fc3e3_0_237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59" name="Google Shape;59;g15d8a2fc3e3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60" cy="55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5d8a2fc3e3_0_23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61" name="Google Shape;61;g15d8a2fc3e3_0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63" name="Google Shape;63;g15d8a2fc3e3_0_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6" cy="5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5d8a2fc3e3_0_24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5" name="Google Shape;65;g15d8a2fc3e3_0_24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g15d8a2fc3e3_0_24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67" name="Google Shape;67;g15d8a2fc3e3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5d8a2fc3e3_0_19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9855" y="332657"/>
            <a:ext cx="1714177" cy="8756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38.jpg"/><Relationship Id="rId5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natgeokids.com/uk/discover/science/general-science/all-about-the-circular-economy/" TargetMode="External"/><Relationship Id="rId4" Type="http://schemas.openxmlformats.org/officeDocument/2006/relationships/hyperlink" Target="https://www.youtube.com/watch?v=zCRKvDyyHmI" TargetMode="External"/><Relationship Id="rId5" Type="http://schemas.openxmlformats.org/officeDocument/2006/relationships/hyperlink" Target="https://www.youtube.com/watch?v=irThrRZdT5o" TargetMode="External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eitfood.eu/projects/phenoliv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Relationship Id="rId4" Type="http://schemas.openxmlformats.org/officeDocument/2006/relationships/image" Target="../media/image39.jpg"/><Relationship Id="rId5" Type="http://schemas.openxmlformats.org/officeDocument/2006/relationships/image" Target="../media/image47.jpg"/><Relationship Id="rId6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hyperlink" Target="https://orangefiber.it/" TargetMode="External"/><Relationship Id="rId5" Type="http://schemas.openxmlformats.org/officeDocument/2006/relationships/hyperlink" Target="https://www.pantografomagazine.com/en/circular-economy-orange-juice-format/" TargetMode="External"/><Relationship Id="rId6" Type="http://schemas.openxmlformats.org/officeDocument/2006/relationships/hyperlink" Target="https://www.climate-kic.org/community/sevilla-neb-festival-remond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5" Type="http://schemas.openxmlformats.org/officeDocument/2006/relationships/image" Target="../media/image57.jpg"/><Relationship Id="rId6" Type="http://schemas.openxmlformats.org/officeDocument/2006/relationships/image" Target="../media/image5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d8a2fc3e3_0_191"/>
          <p:cNvSpPr txBox="1"/>
          <p:nvPr>
            <p:ph idx="1" type="body"/>
          </p:nvPr>
        </p:nvSpPr>
        <p:spPr>
          <a:xfrm>
            <a:off x="1107000" y="2192125"/>
            <a:ext cx="4114800" cy="8817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b="1" i="0" lang="iw-I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מלינארי למעגלי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d8a2fc3e3_0_377"/>
          <p:cNvSpPr txBox="1"/>
          <p:nvPr>
            <p:ph idx="1" type="body"/>
          </p:nvPr>
        </p:nvSpPr>
        <p:spPr>
          <a:xfrm>
            <a:off x="2757488" y="1027113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B745"/>
              </a:buClr>
              <a:buSzPts val="3000"/>
              <a:buFont typeface="Arial"/>
              <a:buNone/>
            </a:pPr>
            <a:r>
              <a:rPr lang="iw-IL" sz="4000">
                <a:solidFill>
                  <a:srgbClr val="6BB745"/>
                </a:solidFill>
                <a:latin typeface="Suez One"/>
                <a:ea typeface="Suez One"/>
                <a:cs typeface="Suez One"/>
                <a:sym typeface="Suez One"/>
              </a:rPr>
              <a:t>בזבוז מזון</a:t>
            </a:r>
            <a:endParaRPr sz="4000">
              <a:solidFill>
                <a:srgbClr val="6BB745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269" name="Google Shape;269;g15d8a2fc3e3_0_37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close-up of a coral reef&#10;&#10;Description automatically generated with low confidence" id="270" name="Google Shape;270;g15d8a2fc3e3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588" y="3937263"/>
            <a:ext cx="3945123" cy="2209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le of garbage&#10;&#10;Description automatically generated with low confidence" id="271" name="Google Shape;271;g15d8a2fc3e3_0_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975" y="1351004"/>
            <a:ext cx="3319950" cy="2401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ound, outdoor, container, bin&#10;&#10;Description automatically generated" id="272" name="Google Shape;272;g15d8a2fc3e3_0_3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976" y="3937271"/>
            <a:ext cx="3319940" cy="220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d8a2fc3e3_0_56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78" name="Google Shape;278;g15d8a2fc3e3_0_566"/>
          <p:cNvSpPr txBox="1"/>
          <p:nvPr>
            <p:ph idx="1" type="body"/>
          </p:nvPr>
        </p:nvSpPr>
        <p:spPr>
          <a:xfrm>
            <a:off x="3192750" y="6009250"/>
            <a:ext cx="71568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w-IL" sz="1200">
                <a:solidFill>
                  <a:schemeClr val="dk1"/>
                </a:solidFill>
              </a:rPr>
              <a:t>מקור: </a:t>
            </a:r>
            <a:r>
              <a:rPr b="0" lang="iw-IL" sz="1200">
                <a:solidFill>
                  <a:schemeClr val="dk1"/>
                </a:solidFill>
              </a:rPr>
              <a:t>National Geographic Kids </a:t>
            </a:r>
            <a:endParaRPr b="0" sz="12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lang="iw-IL" sz="1200" u="sng">
                <a:solidFill>
                  <a:schemeClr val="hlink"/>
                </a:solidFill>
                <a:hlinkClick r:id="rId3"/>
              </a:rPr>
              <a:t>https://www.natgeokids.com/uk/discover/science/general-science/all-about-the-circular-economy/</a:t>
            </a:r>
            <a:r>
              <a:rPr b="0" lang="iw-IL" sz="1200">
                <a:solidFill>
                  <a:schemeClr val="dk1"/>
                </a:solidFill>
              </a:rPr>
              <a:t> </a:t>
            </a:r>
            <a:endParaRPr b="0" sz="12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w-IL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9" name="Google Shape;279;g15d8a2fc3e3_0_566"/>
          <p:cNvSpPr txBox="1"/>
          <p:nvPr/>
        </p:nvSpPr>
        <p:spPr>
          <a:xfrm>
            <a:off x="9954786" y="3199065"/>
            <a:ext cx="146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סרטון: מהי כלכלה מעגלית?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5d8a2fc3e3_0_566"/>
          <p:cNvSpPr txBox="1"/>
          <p:nvPr/>
        </p:nvSpPr>
        <p:spPr>
          <a:xfrm>
            <a:off x="8877051" y="4420905"/>
            <a:ext cx="27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סרטון: מערכות מזון מעגליות - היוזמות והטכנולוגיות המובילות מהפכת מזון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15d8a2fc3e3_0_5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50" y="607450"/>
            <a:ext cx="77724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5d8a2fc3e3_0_566"/>
          <p:cNvSpPr txBox="1"/>
          <p:nvPr>
            <p:ph idx="1" type="body"/>
          </p:nvPr>
        </p:nvSpPr>
        <p:spPr>
          <a:xfrm>
            <a:off x="8815400" y="1256175"/>
            <a:ext cx="2858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iw-IL" sz="4600">
                <a:solidFill>
                  <a:srgbClr val="76B119"/>
                </a:solidFill>
              </a:rPr>
              <a:t>כלכלה מעגלית</a:t>
            </a:r>
            <a:endParaRPr sz="4600">
              <a:solidFill>
                <a:srgbClr val="76B11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d8a2fc3e3_0_75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88" name="Google Shape;288;g15d8a2fc3e3_0_754"/>
          <p:cNvSpPr txBox="1"/>
          <p:nvPr>
            <p:ph idx="1" type="body"/>
          </p:nvPr>
        </p:nvSpPr>
        <p:spPr>
          <a:xfrm>
            <a:off x="205550" y="465525"/>
            <a:ext cx="11810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iw-IL" sz="3600">
                <a:solidFill>
                  <a:srgbClr val="76B119"/>
                </a:solidFill>
              </a:rPr>
              <a:t>כיצד נוכל לשנות את מערכת המזון מלינארית למעגלית?</a:t>
            </a:r>
            <a:endParaRPr>
              <a:solidFill>
                <a:srgbClr val="76B11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>
              <a:solidFill>
                <a:srgbClr val="76B119"/>
              </a:solidFill>
            </a:endParaRPr>
          </a:p>
        </p:txBody>
      </p:sp>
      <p:sp>
        <p:nvSpPr>
          <p:cNvPr id="289" name="Google Shape;289;g15d8a2fc3e3_0_754"/>
          <p:cNvSpPr txBox="1"/>
          <p:nvPr/>
        </p:nvSpPr>
        <p:spPr>
          <a:xfrm>
            <a:off x="5232844" y="1170934"/>
            <a:ext cx="58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iw-IL" sz="2600" u="none" cap="none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בחווה / בתעשיית עיבוד המזון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5d8a2fc3e3_0_754"/>
          <p:cNvSpPr txBox="1"/>
          <p:nvPr/>
        </p:nvSpPr>
        <p:spPr>
          <a:xfrm>
            <a:off x="3069510" y="6228781"/>
            <a:ext cx="588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iw-IL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מקור: </a:t>
            </a:r>
            <a:r>
              <a:rPr b="0" i="1" lang="iw-IL" sz="11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Characterization of Agricultural Waste Co- and By-Products. Agrocycle Project (2016)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1" name="Google Shape;291;g15d8a2fc3e3_0_754"/>
          <p:cNvGraphicFramePr/>
          <p:nvPr/>
        </p:nvGraphicFramePr>
        <p:xfrm>
          <a:off x="870400" y="1487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{5CBA7601-CB61-413D-9DD1-4D39228A7774}</a:tableStyleId>
              </a:tblPr>
              <a:tblGrid>
                <a:gridCol w="2437025"/>
                <a:gridCol w="2437025"/>
              </a:tblGrid>
              <a:tr h="3168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w-IL" sz="1600" u="none" cap="none" strike="noStrike">
                          <a:solidFill>
                            <a:srgbClr val="FF0000"/>
                          </a:solidFill>
                        </a:rPr>
                        <a:t>פסולת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w-IL" sz="1600" u="none" cap="none" strike="noStrike">
                          <a:solidFill>
                            <a:srgbClr val="FF0000"/>
                          </a:solidFill>
                        </a:rPr>
                        <a:t>מה אפשר לעשות?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להוסיף חזרה לאדמה כדשן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פסולת אורגנית מצמח חיטה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משמשים כמרכיב מזון לבעלי חיים (פתרון בעל ערך נמוך)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קלחי תירס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משמש כמזון לבעלי חיים (פתרון בעל ערך נמוך)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קליפת אורז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6557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דשן לאדמה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צואת בקר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6557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הזנה לבעלי חיים/דשן חזרה לאדמה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זרעי/קליפות עגבניות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2" name="Google Shape;292;g15d8a2fc3e3_0_754"/>
          <p:cNvGraphicFramePr/>
          <p:nvPr/>
        </p:nvGraphicFramePr>
        <p:xfrm>
          <a:off x="6966506" y="1936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{5CBA7601-CB61-413D-9DD1-4D39228A7774}</a:tableStyleId>
              </a:tblPr>
              <a:tblGrid>
                <a:gridCol w="2437025"/>
                <a:gridCol w="2437025"/>
              </a:tblGrid>
              <a:tr h="3168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w-IL" sz="1600" u="none" cap="none" strike="noStrike">
                          <a:solidFill>
                            <a:srgbClr val="FF0000"/>
                          </a:solidFill>
                        </a:rPr>
                        <a:t>פסולת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w-IL" sz="1600" u="none" cap="none" strike="noStrike">
                          <a:solidFill>
                            <a:srgbClr val="FF0000"/>
                          </a:solidFill>
                        </a:rPr>
                        <a:t>מה אפשר לעשות?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849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ניתן להשתמש להכנת נוגד חמצון למזון (</a:t>
                      </a:r>
                      <a:r>
                        <a:rPr lang="iw-IL" sz="1800" u="sng" cap="none" strike="noStrik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https://www.eitfood.eu/projects/phenoliva</a:t>
                      </a: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שאריות זית (מייצור שמן זית)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מיצוי של פקטין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שאריות תפוחים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דלק ביולוגי, מקור לנוגדי חמצון טבעיים לתעשיית המזון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w-IL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פסולת מטע תפוחים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7ea92e765_0_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98" name="Google Shape;298;g167ea92e765_0_0"/>
          <p:cNvSpPr txBox="1"/>
          <p:nvPr>
            <p:ph idx="1" type="body"/>
          </p:nvPr>
        </p:nvSpPr>
        <p:spPr>
          <a:xfrm>
            <a:off x="654600" y="206875"/>
            <a:ext cx="108828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iw-IL" sz="3600">
                <a:solidFill>
                  <a:srgbClr val="76B119"/>
                </a:solidFill>
              </a:rPr>
              <a:t>מערכות מזון לינארית:</a:t>
            </a:r>
            <a:r>
              <a:rPr lang="iw-IL">
                <a:solidFill>
                  <a:srgbClr val="76B119"/>
                </a:solidFill>
              </a:rPr>
              <a:t> </a:t>
            </a:r>
            <a:r>
              <a:rPr lang="iw-IL" sz="3600">
                <a:solidFill>
                  <a:srgbClr val="76B119"/>
                </a:solidFill>
              </a:rPr>
              <a:t> </a:t>
            </a:r>
            <a:r>
              <a:rPr lang="iw-IL" sz="2700">
                <a:solidFill>
                  <a:srgbClr val="76B119"/>
                </a:solidFill>
              </a:rPr>
              <a:t>שרשרת ייצור ואספקת מיץ תפוזים</a:t>
            </a:r>
            <a:endParaRPr>
              <a:solidFill>
                <a:srgbClr val="76B11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sz="3600">
              <a:solidFill>
                <a:srgbClr val="76B11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>
              <a:solidFill>
                <a:srgbClr val="76B119"/>
              </a:solidFill>
            </a:endParaRPr>
          </a:p>
        </p:txBody>
      </p:sp>
      <p:cxnSp>
        <p:nvCxnSpPr>
          <p:cNvPr id="299" name="Google Shape;299;g167ea92e765_0_0"/>
          <p:cNvCxnSpPr/>
          <p:nvPr/>
        </p:nvCxnSpPr>
        <p:spPr>
          <a:xfrm>
            <a:off x="4487590" y="3847519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0" name="Google Shape;300;g167ea92e765_0_0"/>
          <p:cNvCxnSpPr/>
          <p:nvPr/>
        </p:nvCxnSpPr>
        <p:spPr>
          <a:xfrm>
            <a:off x="1742411" y="3747750"/>
            <a:ext cx="0" cy="74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1" name="Google Shape;301;g167ea92e765_0_0"/>
          <p:cNvCxnSpPr/>
          <p:nvPr/>
        </p:nvCxnSpPr>
        <p:spPr>
          <a:xfrm flipH="1">
            <a:off x="8848854" y="3312600"/>
            <a:ext cx="376800" cy="1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2" name="Google Shape;302;g167ea92e765_0_0"/>
          <p:cNvSpPr txBox="1"/>
          <p:nvPr/>
        </p:nvSpPr>
        <p:spPr>
          <a:xfrm>
            <a:off x="9345954" y="3103675"/>
            <a:ext cx="19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חקלאי מגדל תפוזים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67ea92e765_0_0"/>
          <p:cNvSpPr txBox="1"/>
          <p:nvPr/>
        </p:nvSpPr>
        <p:spPr>
          <a:xfrm>
            <a:off x="6380298" y="2997312"/>
            <a:ext cx="221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מפעל לעיבוד תפוזים להפקת מיץ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67ea92e765_0_0"/>
          <p:cNvSpPr txBox="1"/>
          <p:nvPr/>
        </p:nvSpPr>
        <p:spPr>
          <a:xfrm>
            <a:off x="3927350" y="3117875"/>
            <a:ext cx="1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קמעונאי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67ea92e765_0_0"/>
          <p:cNvSpPr txBox="1"/>
          <p:nvPr/>
        </p:nvSpPr>
        <p:spPr>
          <a:xfrm>
            <a:off x="792146" y="3076000"/>
            <a:ext cx="19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צרכן (בית, מסעדה)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67ea92e765_0_0"/>
          <p:cNvSpPr txBox="1"/>
          <p:nvPr/>
        </p:nvSpPr>
        <p:spPr>
          <a:xfrm>
            <a:off x="5919659" y="4996867"/>
            <a:ext cx="243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פסולת (עיסה, קליפה, תפוזים פגומים, שפכים בשל עיבוד תפוזים)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67ea92e765_0_0"/>
          <p:cNvSpPr txBox="1"/>
          <p:nvPr/>
        </p:nvSpPr>
        <p:spPr>
          <a:xfrm>
            <a:off x="9078650" y="4996875"/>
            <a:ext cx="24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מעט פסולת (למשל, גזם)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67ea92e765_0_0"/>
          <p:cNvSpPr txBox="1"/>
          <p:nvPr/>
        </p:nvSpPr>
        <p:spPr>
          <a:xfrm>
            <a:off x="3871892" y="4858268"/>
            <a:ext cx="141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פסולת (חבילות שפג תוקפן, חבילות בעייתיות)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g167ea92e765_0_0"/>
          <p:cNvCxnSpPr/>
          <p:nvPr/>
        </p:nvCxnSpPr>
        <p:spPr>
          <a:xfrm>
            <a:off x="7225684" y="3840413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0" name="Google Shape;310;g167ea92e765_0_0"/>
          <p:cNvSpPr txBox="1"/>
          <p:nvPr/>
        </p:nvSpPr>
        <p:spPr>
          <a:xfrm>
            <a:off x="572140" y="4795692"/>
            <a:ext cx="19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פסולת (מוצר שפג תוקפו, אריזה)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167ea92e765_0_0"/>
          <p:cNvCxnSpPr/>
          <p:nvPr/>
        </p:nvCxnSpPr>
        <p:spPr>
          <a:xfrm>
            <a:off x="10296201" y="3840437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 picture containing text, marketplace&#10;&#10;Description automatically generated" id="312" name="Google Shape;312;g167ea92e7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777" y="1283971"/>
            <a:ext cx="2090546" cy="1609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, indoor, yellow, drink&#10;&#10;Description automatically generated" id="313" name="Google Shape;313;g167ea92e7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088" y="1430949"/>
            <a:ext cx="2435101" cy="136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ee, plant&#10;&#10;Description automatically generated" id="314" name="Google Shape;314;g167ea92e76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5944" y="1439529"/>
            <a:ext cx="2114007" cy="1416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lass of orange juice next to a couple of oranges&#10;&#10;Description automatically generated with low confidence" id="315" name="Google Shape;315;g167ea92e76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144" y="1272072"/>
            <a:ext cx="1633505" cy="163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167ea92e765_0_0"/>
          <p:cNvCxnSpPr/>
          <p:nvPr/>
        </p:nvCxnSpPr>
        <p:spPr>
          <a:xfrm flipH="1">
            <a:off x="5830904" y="3252700"/>
            <a:ext cx="376800" cy="1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7" name="Google Shape;317;g167ea92e765_0_0"/>
          <p:cNvCxnSpPr/>
          <p:nvPr/>
        </p:nvCxnSpPr>
        <p:spPr>
          <a:xfrm flipH="1">
            <a:off x="2985779" y="3294575"/>
            <a:ext cx="376800" cy="1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d8a2fc3e3_0_79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323" name="Google Shape;323;g15d8a2fc3e3_0_796"/>
          <p:cNvCxnSpPr/>
          <p:nvPr/>
        </p:nvCxnSpPr>
        <p:spPr>
          <a:xfrm>
            <a:off x="3914775" y="3696696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4" name="Google Shape;324;g15d8a2fc3e3_0_796"/>
          <p:cNvSpPr txBox="1"/>
          <p:nvPr/>
        </p:nvSpPr>
        <p:spPr>
          <a:xfrm>
            <a:off x="2821028" y="3005790"/>
            <a:ext cx="221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מפעל לעיבוד תפוזים להפקת מיץ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5d8a2fc3e3_0_796"/>
          <p:cNvSpPr txBox="1"/>
          <p:nvPr/>
        </p:nvSpPr>
        <p:spPr>
          <a:xfrm>
            <a:off x="2286000" y="4485779"/>
            <a:ext cx="334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sng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פסולת</a:t>
            </a: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1. עיסה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2. קליפה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3. תפוזים פגומים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4. שפכים של עיבוד תפוזים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able, indoor, yellow, drink&#10;&#10;Description automatically generated" id="326" name="Google Shape;326;g15d8a2fc3e3_0_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088" y="1582876"/>
            <a:ext cx="2305050" cy="1296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5d8a2fc3e3_0_796"/>
          <p:cNvSpPr/>
          <p:nvPr/>
        </p:nvSpPr>
        <p:spPr>
          <a:xfrm rot="4150203">
            <a:off x="1786610" y="3993559"/>
            <a:ext cx="1714575" cy="1244486"/>
          </a:xfrm>
          <a:custGeom>
            <a:rect b="b" l="l" r="r" t="t"/>
            <a:pathLst>
              <a:path extrusionOk="0" h="1143000" w="1647825">
                <a:moveTo>
                  <a:pt x="0" y="1143000"/>
                </a:moveTo>
                <a:cubicBezTo>
                  <a:pt x="177800" y="1139825"/>
                  <a:pt x="355735" y="1141089"/>
                  <a:pt x="533400" y="1133475"/>
                </a:cubicBezTo>
                <a:cubicBezTo>
                  <a:pt x="615780" y="1129944"/>
                  <a:pt x="668023" y="1114107"/>
                  <a:pt x="742950" y="1095375"/>
                </a:cubicBezTo>
                <a:cubicBezTo>
                  <a:pt x="755650" y="1092200"/>
                  <a:pt x="768213" y="1088417"/>
                  <a:pt x="781050" y="1085850"/>
                </a:cubicBezTo>
                <a:cubicBezTo>
                  <a:pt x="809003" y="1080259"/>
                  <a:pt x="831622" y="1077783"/>
                  <a:pt x="857250" y="1066800"/>
                </a:cubicBezTo>
                <a:cubicBezTo>
                  <a:pt x="870301" y="1061207"/>
                  <a:pt x="882055" y="1052736"/>
                  <a:pt x="895350" y="1047750"/>
                </a:cubicBezTo>
                <a:cubicBezTo>
                  <a:pt x="907607" y="1043153"/>
                  <a:pt x="921122" y="1042628"/>
                  <a:pt x="933450" y="1038225"/>
                </a:cubicBezTo>
                <a:cubicBezTo>
                  <a:pt x="965654" y="1026724"/>
                  <a:pt x="996259" y="1010939"/>
                  <a:pt x="1028700" y="1000125"/>
                </a:cubicBezTo>
                <a:cubicBezTo>
                  <a:pt x="1079896" y="983060"/>
                  <a:pt x="1087381" y="982061"/>
                  <a:pt x="1152525" y="942975"/>
                </a:cubicBezTo>
                <a:cubicBezTo>
                  <a:pt x="1168400" y="933450"/>
                  <a:pt x="1185339" y="925508"/>
                  <a:pt x="1200150" y="914400"/>
                </a:cubicBezTo>
                <a:cubicBezTo>
                  <a:pt x="1346829" y="804391"/>
                  <a:pt x="1124027" y="955624"/>
                  <a:pt x="1257300" y="866775"/>
                </a:cubicBezTo>
                <a:cubicBezTo>
                  <a:pt x="1278066" y="804477"/>
                  <a:pt x="1249782" y="869837"/>
                  <a:pt x="1295400" y="819150"/>
                </a:cubicBezTo>
                <a:cubicBezTo>
                  <a:pt x="1316640" y="795550"/>
                  <a:pt x="1334938" y="769368"/>
                  <a:pt x="1352550" y="742950"/>
                </a:cubicBezTo>
                <a:cubicBezTo>
                  <a:pt x="1378739" y="703667"/>
                  <a:pt x="1396806" y="678530"/>
                  <a:pt x="1419225" y="638175"/>
                </a:cubicBezTo>
                <a:cubicBezTo>
                  <a:pt x="1426121" y="625763"/>
                  <a:pt x="1431230" y="612403"/>
                  <a:pt x="1438275" y="600075"/>
                </a:cubicBezTo>
                <a:cubicBezTo>
                  <a:pt x="1449417" y="580576"/>
                  <a:pt x="1473634" y="549755"/>
                  <a:pt x="1485900" y="533400"/>
                </a:cubicBezTo>
                <a:cubicBezTo>
                  <a:pt x="1489075" y="520700"/>
                  <a:pt x="1490108" y="507263"/>
                  <a:pt x="1495425" y="495300"/>
                </a:cubicBezTo>
                <a:cubicBezTo>
                  <a:pt x="1502944" y="478382"/>
                  <a:pt x="1517673" y="465074"/>
                  <a:pt x="1524000" y="447675"/>
                </a:cubicBezTo>
                <a:cubicBezTo>
                  <a:pt x="1530600" y="429525"/>
                  <a:pt x="1527709" y="408941"/>
                  <a:pt x="1533525" y="390525"/>
                </a:cubicBezTo>
                <a:cubicBezTo>
                  <a:pt x="1546842" y="348355"/>
                  <a:pt x="1570424" y="309602"/>
                  <a:pt x="1581150" y="266700"/>
                </a:cubicBezTo>
                <a:cubicBezTo>
                  <a:pt x="1584325" y="254000"/>
                  <a:pt x="1586535" y="241019"/>
                  <a:pt x="1590675" y="228600"/>
                </a:cubicBezTo>
                <a:cubicBezTo>
                  <a:pt x="1596082" y="212380"/>
                  <a:pt x="1604697" y="197317"/>
                  <a:pt x="1609725" y="180975"/>
                </a:cubicBezTo>
                <a:cubicBezTo>
                  <a:pt x="1636339" y="94479"/>
                  <a:pt x="1623255" y="120846"/>
                  <a:pt x="1638300" y="38100"/>
                </a:cubicBezTo>
                <a:cubicBezTo>
                  <a:pt x="1640642" y="25220"/>
                  <a:pt x="1647825" y="0"/>
                  <a:pt x="1647825" y="0"/>
                </a:cubicBez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5d8a2fc3e3_0_796"/>
          <p:cNvSpPr txBox="1"/>
          <p:nvPr/>
        </p:nvSpPr>
        <p:spPr>
          <a:xfrm>
            <a:off x="6416294" y="2897142"/>
            <a:ext cx="13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מזון לבעלי חיים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5d8a2fc3e3_0_796"/>
          <p:cNvSpPr/>
          <p:nvPr/>
        </p:nvSpPr>
        <p:spPr>
          <a:xfrm>
            <a:off x="4321743" y="3917482"/>
            <a:ext cx="4244741" cy="1376413"/>
          </a:xfrm>
          <a:custGeom>
            <a:rect b="b" l="l" r="r" t="t"/>
            <a:pathLst>
              <a:path extrusionOk="0" h="1376413" w="4244741">
                <a:moveTo>
                  <a:pt x="0" y="1299411"/>
                </a:moveTo>
                <a:cubicBezTo>
                  <a:pt x="109086" y="1302619"/>
                  <a:pt x="218515" y="1299820"/>
                  <a:pt x="327259" y="1309036"/>
                </a:cubicBezTo>
                <a:cubicBezTo>
                  <a:pt x="447112" y="1319193"/>
                  <a:pt x="582418" y="1350650"/>
                  <a:pt x="702644" y="1376413"/>
                </a:cubicBezTo>
                <a:lnTo>
                  <a:pt x="972152" y="1366787"/>
                </a:lnTo>
                <a:lnTo>
                  <a:pt x="1607419" y="1357162"/>
                </a:lnTo>
                <a:cubicBezTo>
                  <a:pt x="1650316" y="1355970"/>
                  <a:pt x="1672013" y="1342040"/>
                  <a:pt x="1713297" y="1337912"/>
                </a:cubicBezTo>
                <a:cubicBezTo>
                  <a:pt x="1761291" y="1333112"/>
                  <a:pt x="1809509" y="1330821"/>
                  <a:pt x="1857676" y="1328286"/>
                </a:cubicBezTo>
                <a:lnTo>
                  <a:pt x="2261937" y="1309036"/>
                </a:lnTo>
                <a:cubicBezTo>
                  <a:pt x="2407958" y="1294434"/>
                  <a:pt x="2314257" y="1308497"/>
                  <a:pt x="2473693" y="1270535"/>
                </a:cubicBezTo>
                <a:cubicBezTo>
                  <a:pt x="2540672" y="1254587"/>
                  <a:pt x="2565398" y="1252800"/>
                  <a:pt x="2627697" y="1232034"/>
                </a:cubicBezTo>
                <a:cubicBezTo>
                  <a:pt x="2644088" y="1226570"/>
                  <a:pt x="2659309" y="1217864"/>
                  <a:pt x="2675823" y="1212783"/>
                </a:cubicBezTo>
                <a:cubicBezTo>
                  <a:pt x="2747669" y="1190676"/>
                  <a:pt x="2796029" y="1191183"/>
                  <a:pt x="2868329" y="1155032"/>
                </a:cubicBezTo>
                <a:cubicBezTo>
                  <a:pt x="2881163" y="1148615"/>
                  <a:pt x="2893218" y="1140318"/>
                  <a:pt x="2906830" y="1135781"/>
                </a:cubicBezTo>
                <a:cubicBezTo>
                  <a:pt x="2922350" y="1130608"/>
                  <a:pt x="2939085" y="1130124"/>
                  <a:pt x="2954956" y="1126156"/>
                </a:cubicBezTo>
                <a:cubicBezTo>
                  <a:pt x="3041098" y="1104620"/>
                  <a:pt x="3000822" y="1111433"/>
                  <a:pt x="3080084" y="1087655"/>
                </a:cubicBezTo>
                <a:cubicBezTo>
                  <a:pt x="3092755" y="1083854"/>
                  <a:pt x="3105751" y="1081238"/>
                  <a:pt x="3118585" y="1078030"/>
                </a:cubicBezTo>
                <a:cubicBezTo>
                  <a:pt x="3276118" y="999264"/>
                  <a:pt x="3115320" y="1072703"/>
                  <a:pt x="3272590" y="1020278"/>
                </a:cubicBezTo>
                <a:cubicBezTo>
                  <a:pt x="3286202" y="1015740"/>
                  <a:pt x="3298029" y="1006964"/>
                  <a:pt x="3311091" y="1001027"/>
                </a:cubicBezTo>
                <a:cubicBezTo>
                  <a:pt x="3333335" y="990916"/>
                  <a:pt x="3356282" y="982391"/>
                  <a:pt x="3378468" y="972152"/>
                </a:cubicBezTo>
                <a:cubicBezTo>
                  <a:pt x="3468595" y="930555"/>
                  <a:pt x="3404166" y="958134"/>
                  <a:pt x="3484345" y="914400"/>
                </a:cubicBezTo>
                <a:cubicBezTo>
                  <a:pt x="3503240" y="904094"/>
                  <a:pt x="3523992" y="897163"/>
                  <a:pt x="3542097" y="885524"/>
                </a:cubicBezTo>
                <a:cubicBezTo>
                  <a:pt x="3569085" y="868174"/>
                  <a:pt x="3592404" y="845570"/>
                  <a:pt x="3619099" y="827773"/>
                </a:cubicBezTo>
                <a:cubicBezTo>
                  <a:pt x="3628724" y="821356"/>
                  <a:pt x="3638844" y="815624"/>
                  <a:pt x="3647975" y="808522"/>
                </a:cubicBezTo>
                <a:cubicBezTo>
                  <a:pt x="3667755" y="793138"/>
                  <a:pt x="3685679" y="775431"/>
                  <a:pt x="3705726" y="760396"/>
                </a:cubicBezTo>
                <a:cubicBezTo>
                  <a:pt x="3724235" y="746514"/>
                  <a:pt x="3744767" y="735503"/>
                  <a:pt x="3763478" y="721895"/>
                </a:cubicBezTo>
                <a:cubicBezTo>
                  <a:pt x="3780093" y="709812"/>
                  <a:pt x="3796143" y="696922"/>
                  <a:pt x="3811604" y="683394"/>
                </a:cubicBezTo>
                <a:cubicBezTo>
                  <a:pt x="3821848" y="674430"/>
                  <a:pt x="3829590" y="662685"/>
                  <a:pt x="3840480" y="654518"/>
                </a:cubicBezTo>
                <a:cubicBezTo>
                  <a:pt x="3903839" y="606999"/>
                  <a:pt x="3875698" y="647898"/>
                  <a:pt x="3927108" y="587141"/>
                </a:cubicBezTo>
                <a:cubicBezTo>
                  <a:pt x="4029298" y="466372"/>
                  <a:pt x="3967924" y="542182"/>
                  <a:pt x="4013735" y="462013"/>
                </a:cubicBezTo>
                <a:cubicBezTo>
                  <a:pt x="4051957" y="395124"/>
                  <a:pt x="4046061" y="451658"/>
                  <a:pt x="4090737" y="317634"/>
                </a:cubicBezTo>
                <a:cubicBezTo>
                  <a:pt x="4097154" y="298383"/>
                  <a:pt x="4101747" y="278425"/>
                  <a:pt x="4109988" y="259882"/>
                </a:cubicBezTo>
                <a:cubicBezTo>
                  <a:pt x="4114686" y="249311"/>
                  <a:pt x="4124065" y="241353"/>
                  <a:pt x="4129238" y="231006"/>
                </a:cubicBezTo>
                <a:cubicBezTo>
                  <a:pt x="4136965" y="215552"/>
                  <a:pt x="4140762" y="198334"/>
                  <a:pt x="4148489" y="182880"/>
                </a:cubicBezTo>
                <a:cubicBezTo>
                  <a:pt x="4153662" y="172533"/>
                  <a:pt x="4162121" y="164116"/>
                  <a:pt x="4167739" y="154004"/>
                </a:cubicBezTo>
                <a:cubicBezTo>
                  <a:pt x="4178191" y="135190"/>
                  <a:pt x="4186990" y="115503"/>
                  <a:pt x="4196615" y="96253"/>
                </a:cubicBezTo>
                <a:cubicBezTo>
                  <a:pt x="4199823" y="83419"/>
                  <a:pt x="4201029" y="69911"/>
                  <a:pt x="4206240" y="57752"/>
                </a:cubicBezTo>
                <a:cubicBezTo>
                  <a:pt x="4210797" y="47119"/>
                  <a:pt x="4219074" y="38501"/>
                  <a:pt x="4225491" y="28876"/>
                </a:cubicBezTo>
                <a:lnTo>
                  <a:pt x="4244741" y="0"/>
                </a:ln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5d8a2fc3e3_0_796"/>
          <p:cNvSpPr txBox="1"/>
          <p:nvPr/>
        </p:nvSpPr>
        <p:spPr>
          <a:xfrm>
            <a:off x="7763173" y="2131950"/>
            <a:ext cx="188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לדוגמה, מיצוי של שמנים אתריים, פקטין, סיבים מסיסים וכו' (מוצרים בעלי ערך גבוה)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5d8a2fc3e3_0_796"/>
          <p:cNvSpPr/>
          <p:nvPr/>
        </p:nvSpPr>
        <p:spPr>
          <a:xfrm>
            <a:off x="1694020" y="4100362"/>
            <a:ext cx="1280186" cy="1386038"/>
          </a:xfrm>
          <a:custGeom>
            <a:rect b="b" l="l" r="r" t="t"/>
            <a:pathLst>
              <a:path extrusionOk="0" h="1386038" w="1280186">
                <a:moveTo>
                  <a:pt x="1280186" y="1386038"/>
                </a:moveTo>
                <a:cubicBezTo>
                  <a:pt x="1182621" y="1369778"/>
                  <a:pt x="1145938" y="1367041"/>
                  <a:pt x="1029929" y="1309036"/>
                </a:cubicBezTo>
                <a:cubicBezTo>
                  <a:pt x="985011" y="1286577"/>
                  <a:pt x="940773" y="1262704"/>
                  <a:pt x="895176" y="1241659"/>
                </a:cubicBezTo>
                <a:cubicBezTo>
                  <a:pt x="857306" y="1224180"/>
                  <a:pt x="814910" y="1215850"/>
                  <a:pt x="779673" y="1193533"/>
                </a:cubicBezTo>
                <a:cubicBezTo>
                  <a:pt x="717863" y="1154387"/>
                  <a:pt x="664034" y="1103870"/>
                  <a:pt x="606418" y="1058779"/>
                </a:cubicBezTo>
                <a:cubicBezTo>
                  <a:pt x="590240" y="1046118"/>
                  <a:pt x="574508" y="1032891"/>
                  <a:pt x="558292" y="1020278"/>
                </a:cubicBezTo>
                <a:cubicBezTo>
                  <a:pt x="545629" y="1010429"/>
                  <a:pt x="531135" y="1002746"/>
                  <a:pt x="519791" y="991402"/>
                </a:cubicBezTo>
                <a:cubicBezTo>
                  <a:pt x="449563" y="921174"/>
                  <a:pt x="545657" y="1015792"/>
                  <a:pt x="423538" y="904775"/>
                </a:cubicBezTo>
                <a:cubicBezTo>
                  <a:pt x="355368" y="842802"/>
                  <a:pt x="412071" y="890441"/>
                  <a:pt x="346536" y="808522"/>
                </a:cubicBezTo>
                <a:cubicBezTo>
                  <a:pt x="335198" y="794350"/>
                  <a:pt x="320869" y="782855"/>
                  <a:pt x="308035" y="770021"/>
                </a:cubicBezTo>
                <a:cubicBezTo>
                  <a:pt x="304826" y="757187"/>
                  <a:pt x="303620" y="743679"/>
                  <a:pt x="298409" y="731520"/>
                </a:cubicBezTo>
                <a:cubicBezTo>
                  <a:pt x="293852" y="720887"/>
                  <a:pt x="284777" y="712756"/>
                  <a:pt x="279159" y="702644"/>
                </a:cubicBezTo>
                <a:cubicBezTo>
                  <a:pt x="268707" y="683830"/>
                  <a:pt x="260735" y="663707"/>
                  <a:pt x="250283" y="644893"/>
                </a:cubicBezTo>
                <a:cubicBezTo>
                  <a:pt x="244665" y="634781"/>
                  <a:pt x="235959" y="626484"/>
                  <a:pt x="231033" y="616017"/>
                </a:cubicBezTo>
                <a:cubicBezTo>
                  <a:pt x="210225" y="571799"/>
                  <a:pt x="197527" y="523694"/>
                  <a:pt x="173281" y="481263"/>
                </a:cubicBezTo>
                <a:cubicBezTo>
                  <a:pt x="160447" y="458804"/>
                  <a:pt x="145620" y="437372"/>
                  <a:pt x="134780" y="413886"/>
                </a:cubicBezTo>
                <a:cubicBezTo>
                  <a:pt x="126277" y="395462"/>
                  <a:pt x="121360" y="375571"/>
                  <a:pt x="115529" y="356135"/>
                </a:cubicBezTo>
                <a:cubicBezTo>
                  <a:pt x="99426" y="302460"/>
                  <a:pt x="110973" y="317134"/>
                  <a:pt x="86654" y="250257"/>
                </a:cubicBezTo>
                <a:cubicBezTo>
                  <a:pt x="78951" y="229074"/>
                  <a:pt x="32848" y="151285"/>
                  <a:pt x="28902" y="144379"/>
                </a:cubicBezTo>
                <a:cubicBezTo>
                  <a:pt x="25694" y="131545"/>
                  <a:pt x="21643" y="118893"/>
                  <a:pt x="19277" y="105878"/>
                </a:cubicBezTo>
                <a:cubicBezTo>
                  <a:pt x="15219" y="83557"/>
                  <a:pt x="14101" y="60747"/>
                  <a:pt x="9652" y="38501"/>
                </a:cubicBezTo>
                <a:cubicBezTo>
                  <a:pt x="-989" y="-14701"/>
                  <a:pt x="26" y="26501"/>
                  <a:pt x="26" y="0"/>
                </a:cubicBez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5d8a2fc3e3_0_796"/>
          <p:cNvSpPr txBox="1"/>
          <p:nvPr/>
        </p:nvSpPr>
        <p:spPr>
          <a:xfrm>
            <a:off x="615237" y="3300233"/>
            <a:ext cx="11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קומפוסט (דשן)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5d8a2fc3e3_0_796"/>
          <p:cNvSpPr/>
          <p:nvPr/>
        </p:nvSpPr>
        <p:spPr>
          <a:xfrm>
            <a:off x="7815715" y="3869356"/>
            <a:ext cx="2101147" cy="981777"/>
          </a:xfrm>
          <a:custGeom>
            <a:rect b="b" l="l" r="r" t="t"/>
            <a:pathLst>
              <a:path extrusionOk="0" h="981777" w="2858703">
                <a:moveTo>
                  <a:pt x="0" y="981777"/>
                </a:moveTo>
                <a:lnTo>
                  <a:pt x="721894" y="943276"/>
                </a:lnTo>
                <a:cubicBezTo>
                  <a:pt x="827986" y="936400"/>
                  <a:pt x="933716" y="924723"/>
                  <a:pt x="1039528" y="914400"/>
                </a:cubicBezTo>
                <a:cubicBezTo>
                  <a:pt x="1451501" y="874208"/>
                  <a:pt x="746965" y="937917"/>
                  <a:pt x="1203158" y="895149"/>
                </a:cubicBezTo>
                <a:cubicBezTo>
                  <a:pt x="1404967" y="876229"/>
                  <a:pt x="1394665" y="877891"/>
                  <a:pt x="1568918" y="866273"/>
                </a:cubicBezTo>
                <a:cubicBezTo>
                  <a:pt x="1724910" y="843989"/>
                  <a:pt x="1548695" y="867004"/>
                  <a:pt x="1838425" y="847023"/>
                </a:cubicBezTo>
                <a:cubicBezTo>
                  <a:pt x="1864231" y="845243"/>
                  <a:pt x="1889760" y="840606"/>
                  <a:pt x="1915427" y="837398"/>
                </a:cubicBezTo>
                <a:cubicBezTo>
                  <a:pt x="1981929" y="815229"/>
                  <a:pt x="1913115" y="836842"/>
                  <a:pt x="2040555" y="808522"/>
                </a:cubicBezTo>
                <a:cubicBezTo>
                  <a:pt x="2066383" y="802783"/>
                  <a:pt x="2092175" y="796736"/>
                  <a:pt x="2117558" y="789271"/>
                </a:cubicBezTo>
                <a:cubicBezTo>
                  <a:pt x="2193310" y="766991"/>
                  <a:pt x="2208902" y="757336"/>
                  <a:pt x="2281187" y="731520"/>
                </a:cubicBezTo>
                <a:cubicBezTo>
                  <a:pt x="2300297" y="724695"/>
                  <a:pt x="2320396" y="720510"/>
                  <a:pt x="2338939" y="712269"/>
                </a:cubicBezTo>
                <a:cubicBezTo>
                  <a:pt x="2349510" y="707571"/>
                  <a:pt x="2357962" y="699082"/>
                  <a:pt x="2367814" y="693019"/>
                </a:cubicBezTo>
                <a:cubicBezTo>
                  <a:pt x="2399680" y="673409"/>
                  <a:pt x="2431983" y="654518"/>
                  <a:pt x="2464067" y="635267"/>
                </a:cubicBezTo>
                <a:cubicBezTo>
                  <a:pt x="2494977" y="616721"/>
                  <a:pt x="2542454" y="589272"/>
                  <a:pt x="2569945" y="567890"/>
                </a:cubicBezTo>
                <a:cubicBezTo>
                  <a:pt x="2624021" y="525832"/>
                  <a:pt x="2572472" y="547799"/>
                  <a:pt x="2627697" y="529389"/>
                </a:cubicBezTo>
                <a:cubicBezTo>
                  <a:pt x="2634114" y="519764"/>
                  <a:pt x="2639208" y="509111"/>
                  <a:pt x="2646947" y="500513"/>
                </a:cubicBezTo>
                <a:cubicBezTo>
                  <a:pt x="2668194" y="476905"/>
                  <a:pt x="2714324" y="433137"/>
                  <a:pt x="2714324" y="433137"/>
                </a:cubicBezTo>
                <a:lnTo>
                  <a:pt x="2752825" y="356135"/>
                </a:lnTo>
                <a:lnTo>
                  <a:pt x="2772075" y="317633"/>
                </a:lnTo>
                <a:cubicBezTo>
                  <a:pt x="2775284" y="295174"/>
                  <a:pt x="2775182" y="271987"/>
                  <a:pt x="2781701" y="250257"/>
                </a:cubicBezTo>
                <a:cubicBezTo>
                  <a:pt x="2785025" y="239177"/>
                  <a:pt x="2796655" y="232122"/>
                  <a:pt x="2800951" y="221381"/>
                </a:cubicBezTo>
                <a:cubicBezTo>
                  <a:pt x="2809626" y="199694"/>
                  <a:pt x="2812816" y="176163"/>
                  <a:pt x="2820202" y="154004"/>
                </a:cubicBezTo>
                <a:cubicBezTo>
                  <a:pt x="2825666" y="137613"/>
                  <a:pt x="2833385" y="122056"/>
                  <a:pt x="2839452" y="105878"/>
                </a:cubicBezTo>
                <a:cubicBezTo>
                  <a:pt x="2843015" y="96378"/>
                  <a:pt x="2845869" y="86627"/>
                  <a:pt x="2849078" y="77002"/>
                </a:cubicBezTo>
                <a:lnTo>
                  <a:pt x="2858703" y="0"/>
                </a:ln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5d8a2fc3e3_0_796"/>
          <p:cNvSpPr txBox="1"/>
          <p:nvPr/>
        </p:nvSpPr>
        <p:spPr>
          <a:xfrm>
            <a:off x="9877350" y="1692100"/>
            <a:ext cx="2098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פתרונות/מוצרים יצירתיים אחרים: למשל, שימוש בקליפות תפוז להכנת בד או חלופה מתכלה לפלסטיק (</a:t>
            </a:r>
            <a:r>
              <a:rPr b="0" i="0" lang="iw-IL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https://orangefiber.it/</a:t>
            </a: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iw-IL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https://www.pantografomagazine.com/en/circular-economy-orange-juice-format/</a:t>
            </a:r>
            <a:r>
              <a:rPr b="0" i="0" lang="iw-I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iw-IL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https://www.climate-kic.org/community/sevilla-neb-festival-remonda/</a:t>
            </a:r>
            <a:r>
              <a:rPr b="0" i="0" lang="iw-I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5d8a2fc3e3_0_796"/>
          <p:cNvSpPr/>
          <p:nvPr/>
        </p:nvSpPr>
        <p:spPr>
          <a:xfrm>
            <a:off x="6266046" y="3647975"/>
            <a:ext cx="1020278" cy="1588168"/>
          </a:xfrm>
          <a:custGeom>
            <a:rect b="b" l="l" r="r" t="t"/>
            <a:pathLst>
              <a:path extrusionOk="0" h="1588168" w="1020278">
                <a:moveTo>
                  <a:pt x="0" y="1588168"/>
                </a:moveTo>
                <a:cubicBezTo>
                  <a:pt x="111080" y="1556432"/>
                  <a:pt x="119974" y="1554946"/>
                  <a:pt x="269508" y="1501541"/>
                </a:cubicBezTo>
                <a:cubicBezTo>
                  <a:pt x="292519" y="1493323"/>
                  <a:pt x="314426" y="1482290"/>
                  <a:pt x="336885" y="1472665"/>
                </a:cubicBezTo>
                <a:cubicBezTo>
                  <a:pt x="427509" y="1382040"/>
                  <a:pt x="511467" y="1306075"/>
                  <a:pt x="587141" y="1203158"/>
                </a:cubicBezTo>
                <a:cubicBezTo>
                  <a:pt x="635111" y="1137919"/>
                  <a:pt x="682569" y="1071814"/>
                  <a:pt x="721895" y="1001027"/>
                </a:cubicBezTo>
                <a:cubicBezTo>
                  <a:pt x="768131" y="917803"/>
                  <a:pt x="776219" y="906198"/>
                  <a:pt x="818148" y="818147"/>
                </a:cubicBezTo>
                <a:cubicBezTo>
                  <a:pt x="881901" y="684266"/>
                  <a:pt x="882963" y="670486"/>
                  <a:pt x="943276" y="500513"/>
                </a:cubicBezTo>
                <a:cubicBezTo>
                  <a:pt x="953455" y="471828"/>
                  <a:pt x="972152" y="413886"/>
                  <a:pt x="972152" y="413886"/>
                </a:cubicBezTo>
                <a:cubicBezTo>
                  <a:pt x="1012565" y="110781"/>
                  <a:pt x="973481" y="428138"/>
                  <a:pt x="1001028" y="125128"/>
                </a:cubicBezTo>
                <a:cubicBezTo>
                  <a:pt x="1003082" y="102534"/>
                  <a:pt x="1007203" y="80174"/>
                  <a:pt x="1010653" y="57751"/>
                </a:cubicBezTo>
                <a:cubicBezTo>
                  <a:pt x="1013620" y="38462"/>
                  <a:pt x="1020278" y="0"/>
                  <a:pt x="1020278" y="0"/>
                </a:cubicBez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5d8a2fc3e3_0_796"/>
          <p:cNvSpPr/>
          <p:nvPr/>
        </p:nvSpPr>
        <p:spPr>
          <a:xfrm>
            <a:off x="5629275" y="5775158"/>
            <a:ext cx="338400" cy="8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5d8a2fc3e3_0_796"/>
          <p:cNvSpPr txBox="1"/>
          <p:nvPr/>
        </p:nvSpPr>
        <p:spPr>
          <a:xfrm>
            <a:off x="5986496" y="5634029"/>
            <a:ext cx="1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טיפול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5d8a2fc3e3_0_796"/>
          <p:cNvSpPr txBox="1"/>
          <p:nvPr>
            <p:ph idx="1" type="body"/>
          </p:nvPr>
        </p:nvSpPr>
        <p:spPr>
          <a:xfrm>
            <a:off x="390900" y="320850"/>
            <a:ext cx="114102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iw-IL" sz="3600">
                <a:solidFill>
                  <a:srgbClr val="76B119"/>
                </a:solidFill>
              </a:rPr>
              <a:t>כיצד נוכל לשנות את מערכת המזון מלינארית למעגלית?</a:t>
            </a:r>
            <a:endParaRPr>
              <a:solidFill>
                <a:srgbClr val="76B11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sz="3600">
              <a:solidFill>
                <a:srgbClr val="76B11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sz="3600">
              <a:solidFill>
                <a:srgbClr val="76B11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>
              <a:solidFill>
                <a:srgbClr val="76B119"/>
              </a:solidFill>
            </a:endParaRPr>
          </a:p>
        </p:txBody>
      </p:sp>
      <p:sp>
        <p:nvSpPr>
          <p:cNvPr id="339" name="Google Shape;339;g15d8a2fc3e3_0_796"/>
          <p:cNvSpPr/>
          <p:nvPr/>
        </p:nvSpPr>
        <p:spPr>
          <a:xfrm rot="4148323">
            <a:off x="1969182" y="3859777"/>
            <a:ext cx="1538589" cy="1146830"/>
          </a:xfrm>
          <a:custGeom>
            <a:rect b="b" l="l" r="r" t="t"/>
            <a:pathLst>
              <a:path extrusionOk="0" h="1143000" w="1647825">
                <a:moveTo>
                  <a:pt x="0" y="1143000"/>
                </a:moveTo>
                <a:cubicBezTo>
                  <a:pt x="177800" y="1139825"/>
                  <a:pt x="355735" y="1141089"/>
                  <a:pt x="533400" y="1133475"/>
                </a:cubicBezTo>
                <a:cubicBezTo>
                  <a:pt x="615780" y="1129944"/>
                  <a:pt x="668023" y="1114107"/>
                  <a:pt x="742950" y="1095375"/>
                </a:cubicBezTo>
                <a:cubicBezTo>
                  <a:pt x="755650" y="1092200"/>
                  <a:pt x="768213" y="1088417"/>
                  <a:pt x="781050" y="1085850"/>
                </a:cubicBezTo>
                <a:cubicBezTo>
                  <a:pt x="809003" y="1080259"/>
                  <a:pt x="831622" y="1077783"/>
                  <a:pt x="857250" y="1066800"/>
                </a:cubicBezTo>
                <a:cubicBezTo>
                  <a:pt x="870301" y="1061207"/>
                  <a:pt x="882055" y="1052736"/>
                  <a:pt x="895350" y="1047750"/>
                </a:cubicBezTo>
                <a:cubicBezTo>
                  <a:pt x="907607" y="1043153"/>
                  <a:pt x="921122" y="1042628"/>
                  <a:pt x="933450" y="1038225"/>
                </a:cubicBezTo>
                <a:cubicBezTo>
                  <a:pt x="965654" y="1026724"/>
                  <a:pt x="996259" y="1010939"/>
                  <a:pt x="1028700" y="1000125"/>
                </a:cubicBezTo>
                <a:cubicBezTo>
                  <a:pt x="1079896" y="983060"/>
                  <a:pt x="1087381" y="982061"/>
                  <a:pt x="1152525" y="942975"/>
                </a:cubicBezTo>
                <a:cubicBezTo>
                  <a:pt x="1168400" y="933450"/>
                  <a:pt x="1185339" y="925508"/>
                  <a:pt x="1200150" y="914400"/>
                </a:cubicBezTo>
                <a:cubicBezTo>
                  <a:pt x="1346829" y="804391"/>
                  <a:pt x="1124027" y="955624"/>
                  <a:pt x="1257300" y="866775"/>
                </a:cubicBezTo>
                <a:cubicBezTo>
                  <a:pt x="1278066" y="804477"/>
                  <a:pt x="1249782" y="869837"/>
                  <a:pt x="1295400" y="819150"/>
                </a:cubicBezTo>
                <a:cubicBezTo>
                  <a:pt x="1316640" y="795550"/>
                  <a:pt x="1334938" y="769368"/>
                  <a:pt x="1352550" y="742950"/>
                </a:cubicBezTo>
                <a:cubicBezTo>
                  <a:pt x="1378739" y="703667"/>
                  <a:pt x="1396806" y="678530"/>
                  <a:pt x="1419225" y="638175"/>
                </a:cubicBezTo>
                <a:cubicBezTo>
                  <a:pt x="1426121" y="625763"/>
                  <a:pt x="1431230" y="612403"/>
                  <a:pt x="1438275" y="600075"/>
                </a:cubicBezTo>
                <a:cubicBezTo>
                  <a:pt x="1449417" y="580576"/>
                  <a:pt x="1473634" y="549755"/>
                  <a:pt x="1485900" y="533400"/>
                </a:cubicBezTo>
                <a:cubicBezTo>
                  <a:pt x="1489075" y="520700"/>
                  <a:pt x="1490108" y="507263"/>
                  <a:pt x="1495425" y="495300"/>
                </a:cubicBezTo>
                <a:cubicBezTo>
                  <a:pt x="1502944" y="478382"/>
                  <a:pt x="1517673" y="465074"/>
                  <a:pt x="1524000" y="447675"/>
                </a:cubicBezTo>
                <a:cubicBezTo>
                  <a:pt x="1530600" y="429525"/>
                  <a:pt x="1527709" y="408941"/>
                  <a:pt x="1533525" y="390525"/>
                </a:cubicBezTo>
                <a:cubicBezTo>
                  <a:pt x="1546842" y="348355"/>
                  <a:pt x="1570424" y="309602"/>
                  <a:pt x="1581150" y="266700"/>
                </a:cubicBezTo>
                <a:cubicBezTo>
                  <a:pt x="1584325" y="254000"/>
                  <a:pt x="1586535" y="241019"/>
                  <a:pt x="1590675" y="228600"/>
                </a:cubicBezTo>
                <a:cubicBezTo>
                  <a:pt x="1596082" y="212380"/>
                  <a:pt x="1604697" y="197317"/>
                  <a:pt x="1609725" y="180975"/>
                </a:cubicBezTo>
                <a:cubicBezTo>
                  <a:pt x="1636339" y="94479"/>
                  <a:pt x="1623255" y="120846"/>
                  <a:pt x="1638300" y="38100"/>
                </a:cubicBezTo>
                <a:cubicBezTo>
                  <a:pt x="1640642" y="25220"/>
                  <a:pt x="1647825" y="0"/>
                  <a:pt x="1647825" y="0"/>
                </a:cubicBezTo>
              </a:path>
            </a:pathLst>
          </a:cu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7ea92e765_0_2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45" name="Google Shape;345;g167ea92e765_0_27"/>
          <p:cNvSpPr txBox="1"/>
          <p:nvPr>
            <p:ph idx="1" type="body"/>
          </p:nvPr>
        </p:nvSpPr>
        <p:spPr>
          <a:xfrm>
            <a:off x="680600" y="507000"/>
            <a:ext cx="1088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iw-IL" sz="3600">
                <a:solidFill>
                  <a:srgbClr val="76B119"/>
                </a:solidFill>
              </a:rPr>
              <a:t>שרשרת ייצור ואספקת רוטב עגבניות/קטשופ</a:t>
            </a:r>
            <a:endParaRPr sz="2700">
              <a:solidFill>
                <a:srgbClr val="76B11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sz="2200">
              <a:solidFill>
                <a:srgbClr val="76B11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t/>
            </a:r>
            <a:endParaRPr sz="3600">
              <a:solidFill>
                <a:srgbClr val="76B11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>
              <a:solidFill>
                <a:srgbClr val="76B119"/>
              </a:solidFill>
            </a:endParaRPr>
          </a:p>
        </p:txBody>
      </p:sp>
      <p:cxnSp>
        <p:nvCxnSpPr>
          <p:cNvPr id="346" name="Google Shape;346;g167ea92e765_0_27"/>
          <p:cNvCxnSpPr/>
          <p:nvPr/>
        </p:nvCxnSpPr>
        <p:spPr>
          <a:xfrm>
            <a:off x="4597140" y="3531344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g167ea92e765_0_27"/>
          <p:cNvCxnSpPr/>
          <p:nvPr/>
        </p:nvCxnSpPr>
        <p:spPr>
          <a:xfrm>
            <a:off x="1949861" y="3503888"/>
            <a:ext cx="0" cy="74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8" name="Google Shape;348;g167ea92e765_0_27"/>
          <p:cNvSpPr txBox="1"/>
          <p:nvPr/>
        </p:nvSpPr>
        <p:spPr>
          <a:xfrm>
            <a:off x="9691557" y="2761457"/>
            <a:ext cx="164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חקלאי מגדל עגבניות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67ea92e765_0_27"/>
          <p:cNvSpPr txBox="1"/>
          <p:nvPr/>
        </p:nvSpPr>
        <p:spPr>
          <a:xfrm>
            <a:off x="6481475" y="2667925"/>
            <a:ext cx="21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מפעל עיבוד עגבניות לייצור רוטב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67ea92e765_0_27"/>
          <p:cNvSpPr txBox="1"/>
          <p:nvPr/>
        </p:nvSpPr>
        <p:spPr>
          <a:xfrm>
            <a:off x="4036891" y="2728494"/>
            <a:ext cx="1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קמעונאי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67ea92e765_0_27"/>
          <p:cNvSpPr txBox="1"/>
          <p:nvPr/>
        </p:nvSpPr>
        <p:spPr>
          <a:xfrm>
            <a:off x="680609" y="2705853"/>
            <a:ext cx="19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צרכן (למשל, בית/מסעדה)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67ea92e765_0_27"/>
          <p:cNvSpPr txBox="1"/>
          <p:nvPr/>
        </p:nvSpPr>
        <p:spPr>
          <a:xfrm>
            <a:off x="6765698" y="4551943"/>
            <a:ext cx="141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פסולת (קליפות, עגבניות פגומות, בוסר)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67ea92e765_0_27"/>
          <p:cNvSpPr txBox="1"/>
          <p:nvPr/>
        </p:nvSpPr>
        <p:spPr>
          <a:xfrm>
            <a:off x="9660379" y="4564015"/>
            <a:ext cx="141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פסולת (חלקי צמחים שאנחנו לא אוכלים/לא רוצים יותר)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67ea92e765_0_27"/>
          <p:cNvSpPr txBox="1"/>
          <p:nvPr/>
        </p:nvSpPr>
        <p:spPr>
          <a:xfrm>
            <a:off x="3871017" y="4551943"/>
            <a:ext cx="141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פסולת (חבילות שפג תוקפן, חבילות בעייתיות)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67ea92e765_0_27"/>
          <p:cNvCxnSpPr/>
          <p:nvPr/>
        </p:nvCxnSpPr>
        <p:spPr>
          <a:xfrm>
            <a:off x="7519634" y="3460188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6" name="Google Shape;356;g167ea92e765_0_27"/>
          <p:cNvSpPr txBox="1"/>
          <p:nvPr/>
        </p:nvSpPr>
        <p:spPr>
          <a:xfrm>
            <a:off x="1241690" y="4481842"/>
            <a:ext cx="14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פסולת (מוצר שפג תוקפו, אריזה)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g167ea92e765_0_27"/>
          <p:cNvCxnSpPr/>
          <p:nvPr/>
        </p:nvCxnSpPr>
        <p:spPr>
          <a:xfrm>
            <a:off x="10368526" y="3460187"/>
            <a:ext cx="0" cy="78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8" name="Google Shape;358;g167ea92e765_0_27"/>
          <p:cNvSpPr txBox="1"/>
          <p:nvPr/>
        </p:nvSpPr>
        <p:spPr>
          <a:xfrm>
            <a:off x="2015300" y="3597852"/>
            <a:ext cx="2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167ea92e765_0_27"/>
          <p:cNvSpPr txBox="1"/>
          <p:nvPr/>
        </p:nvSpPr>
        <p:spPr>
          <a:xfrm>
            <a:off x="4634787" y="3597845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67ea92e765_0_27"/>
          <p:cNvSpPr txBox="1"/>
          <p:nvPr/>
        </p:nvSpPr>
        <p:spPr>
          <a:xfrm>
            <a:off x="7538455" y="3570356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67ea92e765_0_27"/>
          <p:cNvSpPr txBox="1"/>
          <p:nvPr/>
        </p:nvSpPr>
        <p:spPr>
          <a:xfrm>
            <a:off x="10442128" y="3570356"/>
            <a:ext cx="2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w-I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tomatoes&#10;&#10;Description automatically generated with medium confidence" id="362" name="Google Shape;362;g167ea92e765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7633" y="1339150"/>
            <a:ext cx="1514496" cy="1259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owl of red soup&#10;&#10;Description automatically generated with low confidence" id="363" name="Google Shape;363;g167ea92e765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8969" y="1416047"/>
            <a:ext cx="1106115" cy="1106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helf, marketplace, vending machine&#10;&#10;Description automatically generated" id="364" name="Google Shape;364;g167ea92e765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2593" y="1450393"/>
            <a:ext cx="1758866" cy="117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owl of spaghetti with a spoon&#10;&#10;Description automatically generated with medium confidence" id="365" name="Google Shape;365;g167ea92e765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4621" y="1383883"/>
            <a:ext cx="1170444" cy="1170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g167ea92e765_0_27"/>
          <p:cNvCxnSpPr/>
          <p:nvPr/>
        </p:nvCxnSpPr>
        <p:spPr>
          <a:xfrm rot="10800000">
            <a:off x="9036525" y="3095025"/>
            <a:ext cx="6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7" name="Google Shape;367;g167ea92e765_0_27"/>
          <p:cNvCxnSpPr/>
          <p:nvPr/>
        </p:nvCxnSpPr>
        <p:spPr>
          <a:xfrm rot="10800000">
            <a:off x="5862575" y="3029100"/>
            <a:ext cx="6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8" name="Google Shape;368;g167ea92e765_0_27"/>
          <p:cNvCxnSpPr/>
          <p:nvPr/>
        </p:nvCxnSpPr>
        <p:spPr>
          <a:xfrm rot="10800000">
            <a:off x="3035250" y="3029100"/>
            <a:ext cx="6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d8a2fc3e3_0_882"/>
          <p:cNvSpPr/>
          <p:nvPr/>
        </p:nvSpPr>
        <p:spPr>
          <a:xfrm>
            <a:off x="0" y="4747850"/>
            <a:ext cx="12207000" cy="585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5d8a2fc3e3_0_882"/>
          <p:cNvSpPr/>
          <p:nvPr/>
        </p:nvSpPr>
        <p:spPr>
          <a:xfrm>
            <a:off x="4760913" y="2351088"/>
            <a:ext cx="2654400" cy="7095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5d8a2fc3e3_0_88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76" name="Google Shape;376;g15d8a2fc3e3_0_882"/>
          <p:cNvSpPr txBox="1"/>
          <p:nvPr/>
        </p:nvSpPr>
        <p:spPr>
          <a:xfrm>
            <a:off x="4641405" y="2336562"/>
            <a:ext cx="290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iw-IL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5d8a2fc3e3_0_882"/>
          <p:cNvSpPr txBox="1"/>
          <p:nvPr/>
        </p:nvSpPr>
        <p:spPr>
          <a:xfrm>
            <a:off x="5441489" y="4245517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w-IL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eitfood.eu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object, tekening&#10;&#10;Automatisch gegenereerde beschrijving" id="378" name="Google Shape;378;g15d8a2fc3e3_0_8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3255" y="4872435"/>
            <a:ext cx="359665" cy="359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tekening&#10;&#10;Automatisch gegenereerde beschrijving" id="379" name="Google Shape;379;g15d8a2fc3e3_0_8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050" y="4872434"/>
            <a:ext cx="359665" cy="359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wiel&#10;&#10;Automatisch gegenereerde beschrijving" id="380" name="Google Shape;380;g15d8a2fc3e3_0_8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0845" y="4872434"/>
            <a:ext cx="362713" cy="362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tekening&#10;&#10;Automatisch gegenereerde beschrijving" id="381" name="Google Shape;381;g15d8a2fc3e3_0_8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4640" y="4872434"/>
            <a:ext cx="353569" cy="353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tekening&#10;&#10;Automatisch gegenereerde beschrijving" id="382" name="Google Shape;382;g15d8a2fc3e3_0_8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7836" y="4872434"/>
            <a:ext cx="362713" cy="36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5d8a2fc3e3_0_8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72272" y="4863609"/>
            <a:ext cx="347473" cy="347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ature_1987645979" id="384" name="Google Shape;384;g15d8a2fc3e3_0_8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77674" y="4872434"/>
            <a:ext cx="347473" cy="34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05_titels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